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4A036-DC7D-43A1-87DE-B4700368AF32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58051" name="Line 4"/>
          <p:cNvSpPr>
            <a:spLocks noChangeShapeType="1"/>
          </p:cNvSpPr>
          <p:nvPr/>
        </p:nvSpPr>
        <p:spPr bwMode="auto">
          <a:xfrm>
            <a:off x="4495800" y="911225"/>
            <a:ext cx="0" cy="4540250"/>
          </a:xfrm>
          <a:prstGeom prst="line">
            <a:avLst/>
          </a:prstGeom>
          <a:noFill/>
          <a:ln w="12700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58052" name="Line 5"/>
          <p:cNvSpPr>
            <a:spLocks noChangeShapeType="1"/>
          </p:cNvSpPr>
          <p:nvPr/>
        </p:nvSpPr>
        <p:spPr bwMode="auto">
          <a:xfrm>
            <a:off x="6705600" y="911225"/>
            <a:ext cx="0" cy="4540250"/>
          </a:xfrm>
          <a:prstGeom prst="line">
            <a:avLst/>
          </a:prstGeom>
          <a:noFill/>
          <a:ln w="12700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58053" name="Text Box 6"/>
          <p:cNvSpPr txBox="1">
            <a:spLocks noChangeArrowheads="1"/>
          </p:cNvSpPr>
          <p:nvPr/>
        </p:nvSpPr>
        <p:spPr bwMode="auto">
          <a:xfrm>
            <a:off x="457200" y="304800"/>
            <a:ext cx="8223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3600" b="1">
                <a:solidFill>
                  <a:srgbClr val="FFFF00"/>
                </a:solidFill>
                <a:latin typeface="Times New Roman" pitchFamily="18" charset="0"/>
              </a:rPr>
              <a:t> Trends in the evolution of business IS/IT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62000" y="1066800"/>
            <a:ext cx="7772400" cy="5146675"/>
            <a:chOff x="480" y="672"/>
            <a:chExt cx="4896" cy="3242"/>
          </a:xfrm>
        </p:grpSpPr>
        <p:sp>
          <p:nvSpPr>
            <p:cNvPr id="258055" name="Rectangle 8"/>
            <p:cNvSpPr>
              <a:spLocks noChangeArrowheads="1"/>
            </p:cNvSpPr>
            <p:nvPr/>
          </p:nvSpPr>
          <p:spPr bwMode="auto">
            <a:xfrm>
              <a:off x="4272" y="3401"/>
              <a:ext cx="1104" cy="51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chemeClr val="hlink"/>
                  </a:solidFill>
                  <a:ea typeface="標楷體" pitchFamily="65" charset="-120"/>
                </a:rPr>
                <a:t>Flexible/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chemeClr val="hlink"/>
                  </a:solidFill>
                  <a:ea typeface="標楷體" pitchFamily="65" charset="-120"/>
                </a:rPr>
                <a:t>strategic ?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chemeClr val="hlink"/>
                  </a:solidFill>
                  <a:ea typeface="標楷體" pitchFamily="65" charset="-120"/>
                </a:rPr>
                <a:t>(external)</a:t>
              </a:r>
            </a:p>
          </p:txBody>
        </p:sp>
        <p:sp>
          <p:nvSpPr>
            <p:cNvPr id="258056" name="Rectangle 9"/>
            <p:cNvSpPr>
              <a:spLocks noChangeArrowheads="1"/>
            </p:cNvSpPr>
            <p:nvPr/>
          </p:nvSpPr>
          <p:spPr bwMode="auto">
            <a:xfrm>
              <a:off x="2880" y="3401"/>
              <a:ext cx="1392" cy="51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99FF"/>
                  </a:solidFill>
                  <a:ea typeface="標楷體" pitchFamily="65" charset="-120"/>
                </a:rPr>
                <a:t>Accommodating/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99FF"/>
                  </a:solidFill>
                  <a:ea typeface="標楷體" pitchFamily="65" charset="-120"/>
                </a:rPr>
                <a:t>control</a:t>
              </a:r>
            </a:p>
          </p:txBody>
        </p:sp>
        <p:sp>
          <p:nvSpPr>
            <p:cNvPr id="258057" name="Rectangle 10"/>
            <p:cNvSpPr>
              <a:spLocks noChangeArrowheads="1"/>
            </p:cNvSpPr>
            <p:nvPr/>
          </p:nvSpPr>
          <p:spPr bwMode="auto">
            <a:xfrm>
              <a:off x="1536" y="3401"/>
              <a:ext cx="1344" cy="51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FF"/>
                  </a:solidFill>
                  <a:ea typeface="標楷體" pitchFamily="65" charset="-120"/>
                </a:rPr>
                <a:t>Regimented/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FF"/>
                  </a:solidFill>
                  <a:ea typeface="標楷體" pitchFamily="65" charset="-120"/>
                </a:rPr>
                <a:t>operational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FF"/>
                  </a:solidFill>
                  <a:ea typeface="標楷體" pitchFamily="65" charset="-120"/>
                </a:rPr>
                <a:t>(internal)</a:t>
              </a:r>
            </a:p>
          </p:txBody>
        </p:sp>
        <p:sp>
          <p:nvSpPr>
            <p:cNvPr id="258058" name="Rectangle 11"/>
            <p:cNvSpPr>
              <a:spLocks noChangeArrowheads="1"/>
            </p:cNvSpPr>
            <p:nvPr/>
          </p:nvSpPr>
          <p:spPr bwMode="auto">
            <a:xfrm>
              <a:off x="480" y="3401"/>
              <a:ext cx="1056" cy="51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00"/>
                  </a:solidFill>
                  <a:ea typeface="標楷體" pitchFamily="65" charset="-120"/>
                </a:rPr>
                <a:t>Characteristics of systems</a:t>
              </a:r>
            </a:p>
          </p:txBody>
        </p:sp>
        <p:sp>
          <p:nvSpPr>
            <p:cNvPr id="258059" name="Rectangle 12"/>
            <p:cNvSpPr>
              <a:spLocks noChangeArrowheads="1"/>
            </p:cNvSpPr>
            <p:nvPr/>
          </p:nvSpPr>
          <p:spPr bwMode="auto">
            <a:xfrm>
              <a:off x="4272" y="2727"/>
              <a:ext cx="1104" cy="67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chemeClr val="hlink"/>
                  </a:solidFill>
                  <a:ea typeface="標楷體" pitchFamily="65" charset="-120"/>
                </a:rPr>
                <a:t>Enabling the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chemeClr val="hlink"/>
                  </a:solidFill>
                  <a:ea typeface="標楷體" pitchFamily="65" charset="-120"/>
                </a:rPr>
                <a:t>business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chemeClr val="hlink"/>
                  </a:solidFill>
                  <a:latin typeface="標楷體" pitchFamily="65" charset="-120"/>
                  <a:ea typeface="標楷體" pitchFamily="65" charset="-120"/>
                </a:rPr>
                <a:t>–</a:t>
              </a:r>
              <a:r>
                <a:rPr lang="en-US" altLang="zh-TW" sz="1400">
                  <a:solidFill>
                    <a:schemeClr val="hlink"/>
                  </a:solidFill>
                  <a:ea typeface="標楷體" pitchFamily="65" charset="-120"/>
                </a:rPr>
                <a:t> business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chemeClr val="hlink"/>
                  </a:solidFill>
                  <a:ea typeface="標楷體" pitchFamily="65" charset="-120"/>
                </a:rPr>
                <a:t>driven</a:t>
              </a:r>
            </a:p>
          </p:txBody>
        </p:sp>
        <p:sp>
          <p:nvSpPr>
            <p:cNvPr id="258060" name="Rectangle 13"/>
            <p:cNvSpPr>
              <a:spLocks noChangeArrowheads="1"/>
            </p:cNvSpPr>
            <p:nvPr/>
          </p:nvSpPr>
          <p:spPr bwMode="auto">
            <a:xfrm>
              <a:off x="2880" y="2727"/>
              <a:ext cx="1392" cy="67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99FF"/>
                  </a:solidFill>
                  <a:ea typeface="標楷體" pitchFamily="65" charset="-120"/>
                </a:rPr>
                <a:t>Supporting the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99FF"/>
                  </a:solidFill>
                  <a:ea typeface="標楷體" pitchFamily="65" charset="-120"/>
                </a:rPr>
                <a:t>business (manager)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99FF"/>
                  </a:solidFill>
                  <a:latin typeface="標楷體" pitchFamily="65" charset="-120"/>
                  <a:ea typeface="標楷體" pitchFamily="65" charset="-120"/>
                </a:rPr>
                <a:t>–</a:t>
              </a:r>
              <a:r>
                <a:rPr lang="en-US" altLang="zh-TW" sz="1400">
                  <a:solidFill>
                    <a:srgbClr val="FF99FF"/>
                  </a:solidFill>
                  <a:ea typeface="標楷體" pitchFamily="65" charset="-120"/>
                </a:rPr>
                <a:t> user driven</a:t>
              </a:r>
            </a:p>
          </p:txBody>
        </p:sp>
        <p:sp>
          <p:nvSpPr>
            <p:cNvPr id="258061" name="Rectangle 14"/>
            <p:cNvSpPr>
              <a:spLocks noChangeArrowheads="1"/>
            </p:cNvSpPr>
            <p:nvPr/>
          </p:nvSpPr>
          <p:spPr bwMode="auto">
            <a:xfrm>
              <a:off x="1536" y="2727"/>
              <a:ext cx="1344" cy="67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FF"/>
                  </a:solidFill>
                  <a:ea typeface="標楷體" pitchFamily="65" charset="-120"/>
                </a:rPr>
                <a:t>Reducing costs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FF"/>
                  </a:solidFill>
                  <a:ea typeface="標楷體" pitchFamily="65" charset="-120"/>
                </a:rPr>
                <a:t>(especially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FF"/>
                  </a:solidFill>
                  <a:ea typeface="標楷體" pitchFamily="65" charset="-120"/>
                </a:rPr>
                <a:t>administrative)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–</a:t>
              </a:r>
              <a:r>
                <a:rPr lang="en-US" altLang="zh-TW" sz="1400">
                  <a:solidFill>
                    <a:srgbClr val="FFFFFF"/>
                  </a:solidFill>
                  <a:ea typeface="標楷體" pitchFamily="65" charset="-120"/>
                </a:rPr>
                <a:t> technology driven</a:t>
              </a:r>
            </a:p>
          </p:txBody>
        </p:sp>
        <p:sp>
          <p:nvSpPr>
            <p:cNvPr id="258062" name="Rectangle 15"/>
            <p:cNvSpPr>
              <a:spLocks noChangeArrowheads="1"/>
            </p:cNvSpPr>
            <p:nvPr/>
          </p:nvSpPr>
          <p:spPr bwMode="auto">
            <a:xfrm>
              <a:off x="480" y="2727"/>
              <a:ext cx="1056" cy="67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00"/>
                  </a:solidFill>
                  <a:ea typeface="標楷體" pitchFamily="65" charset="-120"/>
                </a:rPr>
                <a:t>Reason for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00"/>
                  </a:solidFill>
                  <a:ea typeface="標楷體" pitchFamily="65" charset="-120"/>
                </a:rPr>
                <a:t>using the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00"/>
                  </a:solidFill>
                  <a:ea typeface="標楷體" pitchFamily="65" charset="-120"/>
                </a:rPr>
                <a:t>technology</a:t>
              </a:r>
            </a:p>
          </p:txBody>
        </p:sp>
        <p:sp>
          <p:nvSpPr>
            <p:cNvPr id="258063" name="Rectangle 16"/>
            <p:cNvSpPr>
              <a:spLocks noChangeArrowheads="1"/>
            </p:cNvSpPr>
            <p:nvPr/>
          </p:nvSpPr>
          <p:spPr bwMode="auto">
            <a:xfrm>
              <a:off x="4272" y="2214"/>
              <a:ext cx="1104" cy="51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chemeClr val="hlink"/>
                  </a:solidFill>
                  <a:ea typeface="標楷體" pitchFamily="65" charset="-120"/>
                </a:rPr>
                <a:t>Relate to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chemeClr val="hlink"/>
                  </a:solidFill>
                  <a:ea typeface="標楷體" pitchFamily="65" charset="-120"/>
                </a:rPr>
                <a:t>business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chemeClr val="hlink"/>
                  </a:solidFill>
                  <a:ea typeface="標楷體" pitchFamily="65" charset="-120"/>
                </a:rPr>
                <a:t>strategy ?</a:t>
              </a:r>
            </a:p>
          </p:txBody>
        </p:sp>
        <p:sp>
          <p:nvSpPr>
            <p:cNvPr id="258064" name="Rectangle 17"/>
            <p:cNvSpPr>
              <a:spLocks noChangeArrowheads="1"/>
            </p:cNvSpPr>
            <p:nvPr/>
          </p:nvSpPr>
          <p:spPr bwMode="auto">
            <a:xfrm>
              <a:off x="2880" y="2214"/>
              <a:ext cx="1392" cy="51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99FF"/>
                  </a:solidFill>
                  <a:ea typeface="標楷體" pitchFamily="65" charset="-120"/>
                </a:rPr>
                <a:t>Support business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99FF"/>
                  </a:solidFill>
                  <a:ea typeface="標楷體" pitchFamily="65" charset="-120"/>
                </a:rPr>
                <a:t>user</a:t>
              </a:r>
              <a:r>
                <a:rPr lang="en-US" altLang="zh-TW" sz="1400">
                  <a:solidFill>
                    <a:srgbClr val="FF99FF"/>
                  </a:solidFill>
                  <a:latin typeface="標楷體" pitchFamily="65" charset="-120"/>
                  <a:ea typeface="標楷體" pitchFamily="65" charset="-120"/>
                </a:rPr>
                <a:t>’</a:t>
              </a:r>
              <a:r>
                <a:rPr lang="en-US" altLang="zh-TW" sz="1400">
                  <a:solidFill>
                    <a:srgbClr val="FF99FF"/>
                  </a:solidFill>
                  <a:ea typeface="標楷體" pitchFamily="65" charset="-120"/>
                </a:rPr>
                <a:t>s needs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99FF"/>
                  </a:solidFill>
                  <a:ea typeface="標楷體" pitchFamily="65" charset="-120"/>
                </a:rPr>
                <a:t>(information management)</a:t>
              </a:r>
            </a:p>
          </p:txBody>
        </p:sp>
        <p:sp>
          <p:nvSpPr>
            <p:cNvPr id="258065" name="Rectangle 18"/>
            <p:cNvSpPr>
              <a:spLocks noChangeArrowheads="1"/>
            </p:cNvSpPr>
            <p:nvPr/>
          </p:nvSpPr>
          <p:spPr bwMode="auto">
            <a:xfrm>
              <a:off x="1536" y="2214"/>
              <a:ext cx="1344" cy="51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FF"/>
                  </a:solidFill>
                  <a:ea typeface="標楷體" pitchFamily="65" charset="-120"/>
                </a:rPr>
                <a:t>Technical issues (programming/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FF"/>
                  </a:solidFill>
                  <a:ea typeface="標楷體" pitchFamily="65" charset="-120"/>
                </a:rPr>
                <a:t>project management)</a:t>
              </a:r>
            </a:p>
          </p:txBody>
        </p:sp>
        <p:sp>
          <p:nvSpPr>
            <p:cNvPr id="258066" name="Rectangle 19"/>
            <p:cNvSpPr>
              <a:spLocks noChangeArrowheads="1"/>
            </p:cNvSpPr>
            <p:nvPr/>
          </p:nvSpPr>
          <p:spPr bwMode="auto">
            <a:xfrm>
              <a:off x="480" y="2214"/>
              <a:ext cx="1056" cy="51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00"/>
                  </a:solidFill>
                  <a:ea typeface="標楷體" pitchFamily="65" charset="-120"/>
                </a:rPr>
                <a:t>Issues in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00"/>
                  </a:solidFill>
                  <a:ea typeface="標楷體" pitchFamily="65" charset="-120"/>
                </a:rPr>
                <a:t>systems development</a:t>
              </a:r>
            </a:p>
          </p:txBody>
        </p:sp>
        <p:sp>
          <p:nvSpPr>
            <p:cNvPr id="258067" name="Rectangle 20"/>
            <p:cNvSpPr>
              <a:spLocks noChangeArrowheads="1"/>
            </p:cNvSpPr>
            <p:nvPr/>
          </p:nvSpPr>
          <p:spPr bwMode="auto">
            <a:xfrm>
              <a:off x="4272" y="1701"/>
              <a:ext cx="1104" cy="51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chemeClr val="hlink"/>
                  </a:solidFill>
                  <a:ea typeface="標楷體" pitchFamily="65" charset="-120"/>
                </a:rPr>
                <a:t>Available and supportive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chemeClr val="hlink"/>
                  </a:solidFill>
                  <a:ea typeface="標楷體" pitchFamily="65" charset="-120"/>
                </a:rPr>
                <a:t>to users</a:t>
              </a:r>
            </a:p>
          </p:txBody>
        </p:sp>
        <p:sp>
          <p:nvSpPr>
            <p:cNvPr id="258068" name="Rectangle 21"/>
            <p:cNvSpPr>
              <a:spLocks noChangeArrowheads="1"/>
            </p:cNvSpPr>
            <p:nvPr/>
          </p:nvSpPr>
          <p:spPr bwMode="auto">
            <a:xfrm>
              <a:off x="2880" y="1701"/>
              <a:ext cx="1392" cy="51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99FF"/>
                  </a:solidFill>
                  <a:ea typeface="標楷體" pitchFamily="65" charset="-120"/>
                </a:rPr>
                <a:t>Regulated by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99FF"/>
                  </a:solidFill>
                  <a:ea typeface="標楷體" pitchFamily="65" charset="-120"/>
                </a:rPr>
                <a:t>management 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99FF"/>
                  </a:solidFill>
                  <a:ea typeface="標楷體" pitchFamily="65" charset="-120"/>
                </a:rPr>
                <a:t>services</a:t>
              </a:r>
            </a:p>
          </p:txBody>
        </p:sp>
        <p:sp>
          <p:nvSpPr>
            <p:cNvPr id="258069" name="Rectangle 22"/>
            <p:cNvSpPr>
              <a:spLocks noChangeArrowheads="1"/>
            </p:cNvSpPr>
            <p:nvPr/>
          </p:nvSpPr>
          <p:spPr bwMode="auto">
            <a:xfrm>
              <a:off x="1536" y="1701"/>
              <a:ext cx="1344" cy="51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FF"/>
                  </a:solidFill>
                  <a:ea typeface="標楷體" pitchFamily="65" charset="-120"/>
                </a:rPr>
                <a:t>Remote from users controlled by DP</a:t>
              </a:r>
            </a:p>
          </p:txBody>
        </p:sp>
        <p:sp>
          <p:nvSpPr>
            <p:cNvPr id="258070" name="Rectangle 23"/>
            <p:cNvSpPr>
              <a:spLocks noChangeArrowheads="1"/>
            </p:cNvSpPr>
            <p:nvPr/>
          </p:nvSpPr>
          <p:spPr bwMode="auto">
            <a:xfrm>
              <a:off x="480" y="1701"/>
              <a:ext cx="1056" cy="51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00"/>
                  </a:solidFill>
                  <a:ea typeface="標楷體" pitchFamily="65" charset="-120"/>
                </a:rPr>
                <a:t>Nature of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00"/>
                  </a:solidFill>
                  <a:ea typeface="標楷體" pitchFamily="65" charset="-120"/>
                </a:rPr>
                <a:t>operations</a:t>
              </a:r>
            </a:p>
          </p:txBody>
        </p:sp>
        <p:sp>
          <p:nvSpPr>
            <p:cNvPr id="258071" name="Rectangle 24"/>
            <p:cNvSpPr>
              <a:spLocks noChangeArrowheads="1"/>
            </p:cNvSpPr>
            <p:nvPr/>
          </p:nvSpPr>
          <p:spPr bwMode="auto">
            <a:xfrm>
              <a:off x="4272" y="1054"/>
              <a:ext cx="1104" cy="64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chemeClr val="hlink"/>
                  </a:solidFill>
                  <a:latin typeface="標楷體" pitchFamily="65" charset="-120"/>
                  <a:ea typeface="標楷體" pitchFamily="65" charset="-120"/>
                </a:rPr>
                <a:t>‘</a:t>
              </a:r>
              <a:r>
                <a:rPr lang="en-US" altLang="zh-TW" sz="1400">
                  <a:solidFill>
                    <a:schemeClr val="hlink"/>
                  </a:solidFill>
                  <a:ea typeface="標楷體" pitchFamily="65" charset="-120"/>
                </a:rPr>
                <a:t>Networks</a:t>
              </a:r>
              <a:r>
                <a:rPr lang="en-US" altLang="zh-TW" sz="1400">
                  <a:solidFill>
                    <a:schemeClr val="hlink"/>
                  </a:solidFill>
                  <a:latin typeface="標楷體" pitchFamily="65" charset="-120"/>
                  <a:ea typeface="標楷體" pitchFamily="65" charset="-120"/>
                </a:rPr>
                <a:t>’</a:t>
              </a:r>
              <a:endParaRPr lang="en-US" altLang="zh-TW" sz="1400">
                <a:solidFill>
                  <a:schemeClr val="hlink"/>
                </a:solidFill>
                <a:ea typeface="標楷體" pitchFamily="65" charset="-120"/>
              </a:endParaRP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chemeClr val="hlink"/>
                  </a:solidFill>
                  <a:ea typeface="標楷體" pitchFamily="65" charset="-120"/>
                </a:rPr>
                <a:t>integrated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3300"/>
                  </a:solidFill>
                  <a:ea typeface="標楷體" pitchFamily="65" charset="-120"/>
                </a:rPr>
                <a:t>people/vision limitation</a:t>
              </a:r>
              <a:r>
                <a:rPr lang="en-US" altLang="zh-TW" sz="1400">
                  <a:solidFill>
                    <a:schemeClr val="hlink"/>
                  </a:solidFill>
                  <a:ea typeface="標楷體" pitchFamily="65" charset="-120"/>
                </a:rPr>
                <a:t>)</a:t>
              </a:r>
            </a:p>
          </p:txBody>
        </p:sp>
        <p:sp>
          <p:nvSpPr>
            <p:cNvPr id="258072" name="Rectangle 25"/>
            <p:cNvSpPr>
              <a:spLocks noChangeArrowheads="1"/>
            </p:cNvSpPr>
            <p:nvPr/>
          </p:nvSpPr>
          <p:spPr bwMode="auto">
            <a:xfrm>
              <a:off x="2880" y="1054"/>
              <a:ext cx="1392" cy="64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99FF"/>
                  </a:solidFill>
                  <a:latin typeface="標楷體" pitchFamily="65" charset="-120"/>
                  <a:ea typeface="標楷體" pitchFamily="65" charset="-120"/>
                </a:rPr>
                <a:t>‘</a:t>
              </a:r>
              <a:r>
                <a:rPr lang="en-US" altLang="zh-TW" sz="1400">
                  <a:solidFill>
                    <a:srgbClr val="FF99FF"/>
                  </a:solidFill>
                  <a:ea typeface="標楷體" pitchFamily="65" charset="-120"/>
                </a:rPr>
                <a:t>Distributed process</a:t>
              </a:r>
              <a:r>
                <a:rPr lang="en-US" altLang="zh-TW" sz="1400">
                  <a:solidFill>
                    <a:srgbClr val="FF99FF"/>
                  </a:solidFill>
                  <a:latin typeface="標楷體" pitchFamily="65" charset="-120"/>
                  <a:ea typeface="標楷體" pitchFamily="65" charset="-120"/>
                </a:rPr>
                <a:t>’</a:t>
              </a:r>
              <a:endParaRPr lang="en-US" altLang="zh-TW" sz="1400">
                <a:solidFill>
                  <a:srgbClr val="FF99FF"/>
                </a:solidFill>
                <a:ea typeface="標楷體" pitchFamily="65" charset="-120"/>
              </a:endParaRP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99FF"/>
                  </a:solidFill>
                  <a:ea typeface="標楷體" pitchFamily="65" charset="-120"/>
                </a:rPr>
                <a:t>interconnected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99FF"/>
                  </a:solidFill>
                  <a:ea typeface="標楷體" pitchFamily="65" charset="-120"/>
                </a:rPr>
                <a:t>software limitation</a:t>
              </a:r>
            </a:p>
          </p:txBody>
        </p:sp>
        <p:sp>
          <p:nvSpPr>
            <p:cNvPr id="258073" name="Rectangle 26"/>
            <p:cNvSpPr>
              <a:spLocks noChangeArrowheads="1"/>
            </p:cNvSpPr>
            <p:nvPr/>
          </p:nvSpPr>
          <p:spPr bwMode="auto">
            <a:xfrm>
              <a:off x="1536" y="1054"/>
              <a:ext cx="1344" cy="64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‘</a:t>
              </a:r>
              <a:r>
                <a:rPr lang="en-US" altLang="zh-TW" sz="1400">
                  <a:solidFill>
                    <a:srgbClr val="FFFFFF"/>
                  </a:solidFill>
                  <a:ea typeface="標楷體" pitchFamily="65" charset="-120"/>
                </a:rPr>
                <a:t>Computers</a:t>
              </a:r>
              <a:r>
                <a:rPr lang="en-US" altLang="zh-TW" sz="1400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’</a:t>
              </a:r>
              <a:endParaRPr lang="en-US" altLang="zh-TW" sz="1400">
                <a:solidFill>
                  <a:srgbClr val="FFFFFF"/>
                </a:solidFill>
                <a:ea typeface="標楷體" pitchFamily="65" charset="-120"/>
              </a:endParaRP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FF"/>
                  </a:solidFill>
                  <a:ea typeface="標楷體" pitchFamily="65" charset="-120"/>
                </a:rPr>
                <a:t>fragmented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FF"/>
                  </a:solidFill>
                  <a:ea typeface="標楷體" pitchFamily="65" charset="-120"/>
                </a:rPr>
                <a:t>(hardware limitation</a:t>
              </a:r>
            </a:p>
          </p:txBody>
        </p:sp>
        <p:sp>
          <p:nvSpPr>
            <p:cNvPr id="258074" name="Rectangle 27"/>
            <p:cNvSpPr>
              <a:spLocks noChangeArrowheads="1"/>
            </p:cNvSpPr>
            <p:nvPr/>
          </p:nvSpPr>
          <p:spPr bwMode="auto">
            <a:xfrm>
              <a:off x="480" y="1054"/>
              <a:ext cx="1056" cy="64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00"/>
                  </a:solidFill>
                  <a:ea typeface="標楷體" pitchFamily="65" charset="-120"/>
                </a:rPr>
                <a:t>Nature of the</a:t>
              </a: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00"/>
                  </a:solidFill>
                  <a:ea typeface="標楷體" pitchFamily="65" charset="-120"/>
                </a:rPr>
                <a:t>technology</a:t>
              </a:r>
            </a:p>
          </p:txBody>
        </p:sp>
        <p:sp>
          <p:nvSpPr>
            <p:cNvPr id="258075" name="Rectangle 28"/>
            <p:cNvSpPr>
              <a:spLocks noChangeArrowheads="1"/>
            </p:cNvSpPr>
            <p:nvPr/>
          </p:nvSpPr>
          <p:spPr bwMode="auto">
            <a:xfrm>
              <a:off x="4272" y="863"/>
              <a:ext cx="1104" cy="19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chemeClr val="hlink"/>
                  </a:solidFill>
                  <a:ea typeface="標楷體" pitchFamily="65" charset="-120"/>
                </a:rPr>
                <a:t>SIS</a:t>
              </a:r>
            </a:p>
          </p:txBody>
        </p:sp>
        <p:sp>
          <p:nvSpPr>
            <p:cNvPr id="258076" name="Rectangle 29"/>
            <p:cNvSpPr>
              <a:spLocks noChangeArrowheads="1"/>
            </p:cNvSpPr>
            <p:nvPr/>
          </p:nvSpPr>
          <p:spPr bwMode="auto">
            <a:xfrm>
              <a:off x="2880" y="863"/>
              <a:ext cx="1392" cy="19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99FF"/>
                  </a:solidFill>
                  <a:ea typeface="標楷體" pitchFamily="65" charset="-120"/>
                </a:rPr>
                <a:t>MIS</a:t>
              </a:r>
            </a:p>
          </p:txBody>
        </p:sp>
        <p:sp>
          <p:nvSpPr>
            <p:cNvPr id="258077" name="Rectangle 30"/>
            <p:cNvSpPr>
              <a:spLocks noChangeArrowheads="1"/>
            </p:cNvSpPr>
            <p:nvPr/>
          </p:nvSpPr>
          <p:spPr bwMode="auto">
            <a:xfrm>
              <a:off x="1536" y="863"/>
              <a:ext cx="1344" cy="19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FF"/>
                  </a:solidFill>
                  <a:ea typeface="標楷體" pitchFamily="65" charset="-120"/>
                </a:rPr>
                <a:t>DP</a:t>
              </a:r>
            </a:p>
          </p:txBody>
        </p:sp>
        <p:sp>
          <p:nvSpPr>
            <p:cNvPr id="258078" name="Rectangle 31"/>
            <p:cNvSpPr>
              <a:spLocks noChangeArrowheads="1"/>
            </p:cNvSpPr>
            <p:nvPr/>
          </p:nvSpPr>
          <p:spPr bwMode="auto">
            <a:xfrm>
              <a:off x="1536" y="672"/>
              <a:ext cx="3840" cy="19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00"/>
                  </a:solidFill>
                  <a:latin typeface="標楷體" pitchFamily="65" charset="-120"/>
                  <a:ea typeface="標楷體" pitchFamily="65" charset="-120"/>
                </a:rPr>
                <a:t>‘</a:t>
              </a:r>
              <a:r>
                <a:rPr lang="en-US" altLang="zh-TW" sz="1400">
                  <a:solidFill>
                    <a:srgbClr val="FFFF00"/>
                  </a:solidFill>
                  <a:ea typeface="標楷體" pitchFamily="65" charset="-120"/>
                </a:rPr>
                <a:t>Era</a:t>
              </a:r>
              <a:r>
                <a:rPr lang="en-US" altLang="zh-TW" sz="1400">
                  <a:solidFill>
                    <a:srgbClr val="FFFF00"/>
                  </a:solidFill>
                  <a:latin typeface="標楷體" pitchFamily="65" charset="-120"/>
                  <a:ea typeface="標楷體" pitchFamily="65" charset="-120"/>
                </a:rPr>
                <a:t>’</a:t>
              </a:r>
              <a:endParaRPr lang="en-US" altLang="zh-TW" sz="1400">
                <a:solidFill>
                  <a:srgbClr val="FFFF00"/>
                </a:solidFill>
                <a:ea typeface="標楷體" pitchFamily="65" charset="-120"/>
              </a:endParaRPr>
            </a:p>
          </p:txBody>
        </p:sp>
        <p:sp>
          <p:nvSpPr>
            <p:cNvPr id="258079" name="Rectangle 32"/>
            <p:cNvSpPr>
              <a:spLocks noChangeArrowheads="1"/>
            </p:cNvSpPr>
            <p:nvPr/>
          </p:nvSpPr>
          <p:spPr bwMode="auto">
            <a:xfrm>
              <a:off x="480" y="672"/>
              <a:ext cx="1056" cy="38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endParaRPr lang="en-US" altLang="zh-TW" sz="1400">
                <a:solidFill>
                  <a:srgbClr val="FFFF00"/>
                </a:solidFill>
                <a:ea typeface="標楷體" pitchFamily="65" charset="-120"/>
              </a:endParaRPr>
            </a:p>
            <a:p>
              <a:pPr algn="l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>
                  <a:solidFill>
                    <a:srgbClr val="FFFF00"/>
                  </a:solidFill>
                  <a:ea typeface="標楷體" pitchFamily="65" charset="-120"/>
                </a:rPr>
                <a:t>Aspects</a:t>
              </a:r>
            </a:p>
          </p:txBody>
        </p:sp>
        <p:sp>
          <p:nvSpPr>
            <p:cNvPr id="258080" name="Line 33"/>
            <p:cNvSpPr>
              <a:spLocks noChangeShapeType="1"/>
            </p:cNvSpPr>
            <p:nvPr/>
          </p:nvSpPr>
          <p:spPr bwMode="auto">
            <a:xfrm>
              <a:off x="480" y="1054"/>
              <a:ext cx="4896" cy="0"/>
            </a:xfrm>
            <a:prstGeom prst="line">
              <a:avLst/>
            </a:prstGeom>
            <a:noFill/>
            <a:ln w="1270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81" name="Line 34"/>
            <p:cNvSpPr>
              <a:spLocks noChangeShapeType="1"/>
            </p:cNvSpPr>
            <p:nvPr/>
          </p:nvSpPr>
          <p:spPr bwMode="auto">
            <a:xfrm>
              <a:off x="480" y="1701"/>
              <a:ext cx="4896" cy="0"/>
            </a:xfrm>
            <a:prstGeom prst="line">
              <a:avLst/>
            </a:prstGeom>
            <a:noFill/>
            <a:ln w="1270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82" name="Line 35"/>
            <p:cNvSpPr>
              <a:spLocks noChangeShapeType="1"/>
            </p:cNvSpPr>
            <p:nvPr/>
          </p:nvSpPr>
          <p:spPr bwMode="auto">
            <a:xfrm>
              <a:off x="480" y="2214"/>
              <a:ext cx="4896" cy="0"/>
            </a:xfrm>
            <a:prstGeom prst="line">
              <a:avLst/>
            </a:prstGeom>
            <a:noFill/>
            <a:ln w="1270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83" name="Line 36"/>
            <p:cNvSpPr>
              <a:spLocks noChangeShapeType="1"/>
            </p:cNvSpPr>
            <p:nvPr/>
          </p:nvSpPr>
          <p:spPr bwMode="auto">
            <a:xfrm>
              <a:off x="480" y="2727"/>
              <a:ext cx="4896" cy="0"/>
            </a:xfrm>
            <a:prstGeom prst="line">
              <a:avLst/>
            </a:prstGeom>
            <a:noFill/>
            <a:ln w="1270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84" name="Line 37"/>
            <p:cNvSpPr>
              <a:spLocks noChangeShapeType="1"/>
            </p:cNvSpPr>
            <p:nvPr/>
          </p:nvSpPr>
          <p:spPr bwMode="auto">
            <a:xfrm>
              <a:off x="480" y="3401"/>
              <a:ext cx="4896" cy="0"/>
            </a:xfrm>
            <a:prstGeom prst="line">
              <a:avLst/>
            </a:prstGeom>
            <a:noFill/>
            <a:ln w="1270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85" name="Line 38"/>
            <p:cNvSpPr>
              <a:spLocks noChangeShapeType="1"/>
            </p:cNvSpPr>
            <p:nvPr/>
          </p:nvSpPr>
          <p:spPr bwMode="auto">
            <a:xfrm>
              <a:off x="480" y="3914"/>
              <a:ext cx="4896" cy="0"/>
            </a:xfrm>
            <a:prstGeom prst="line">
              <a:avLst/>
            </a:prstGeom>
            <a:noFill/>
            <a:ln w="28575" cap="sq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86" name="Line 39"/>
            <p:cNvSpPr>
              <a:spLocks noChangeShapeType="1"/>
            </p:cNvSpPr>
            <p:nvPr/>
          </p:nvSpPr>
          <p:spPr bwMode="auto">
            <a:xfrm>
              <a:off x="480" y="672"/>
              <a:ext cx="0" cy="3242"/>
            </a:xfrm>
            <a:prstGeom prst="line">
              <a:avLst/>
            </a:prstGeom>
            <a:noFill/>
            <a:ln w="28575" cap="sq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87" name="Line 40"/>
            <p:cNvSpPr>
              <a:spLocks noChangeShapeType="1"/>
            </p:cNvSpPr>
            <p:nvPr/>
          </p:nvSpPr>
          <p:spPr bwMode="auto">
            <a:xfrm>
              <a:off x="1536" y="672"/>
              <a:ext cx="0" cy="3242"/>
            </a:xfrm>
            <a:prstGeom prst="line">
              <a:avLst/>
            </a:prstGeom>
            <a:noFill/>
            <a:ln w="1270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88" name="Line 41"/>
            <p:cNvSpPr>
              <a:spLocks noChangeShapeType="1"/>
            </p:cNvSpPr>
            <p:nvPr/>
          </p:nvSpPr>
          <p:spPr bwMode="auto">
            <a:xfrm>
              <a:off x="5376" y="672"/>
              <a:ext cx="0" cy="382"/>
            </a:xfrm>
            <a:prstGeom prst="line">
              <a:avLst/>
            </a:prstGeom>
            <a:noFill/>
            <a:ln w="2857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89" name="Line 42"/>
            <p:cNvSpPr>
              <a:spLocks noChangeShapeType="1"/>
            </p:cNvSpPr>
            <p:nvPr/>
          </p:nvSpPr>
          <p:spPr bwMode="auto">
            <a:xfrm>
              <a:off x="1536" y="672"/>
              <a:ext cx="3840" cy="0"/>
            </a:xfrm>
            <a:prstGeom prst="line">
              <a:avLst/>
            </a:prstGeom>
            <a:noFill/>
            <a:ln w="2857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90" name="Line 43"/>
            <p:cNvSpPr>
              <a:spLocks noChangeShapeType="1"/>
            </p:cNvSpPr>
            <p:nvPr/>
          </p:nvSpPr>
          <p:spPr bwMode="auto">
            <a:xfrm>
              <a:off x="480" y="672"/>
              <a:ext cx="1056" cy="0"/>
            </a:xfrm>
            <a:prstGeom prst="line">
              <a:avLst/>
            </a:prstGeom>
            <a:noFill/>
            <a:ln w="28575" cap="sq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91" name="Line 44"/>
            <p:cNvSpPr>
              <a:spLocks noChangeShapeType="1"/>
            </p:cNvSpPr>
            <p:nvPr/>
          </p:nvSpPr>
          <p:spPr bwMode="auto">
            <a:xfrm>
              <a:off x="5376" y="1054"/>
              <a:ext cx="0" cy="2860"/>
            </a:xfrm>
            <a:prstGeom prst="line">
              <a:avLst/>
            </a:prstGeom>
            <a:noFill/>
            <a:ln w="28575" cap="sq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92" name="Line 45"/>
            <p:cNvSpPr>
              <a:spLocks noChangeShapeType="1"/>
            </p:cNvSpPr>
            <p:nvPr/>
          </p:nvSpPr>
          <p:spPr bwMode="auto">
            <a:xfrm>
              <a:off x="2256" y="1152"/>
              <a:ext cx="576" cy="0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93" name="Line 46"/>
            <p:cNvSpPr>
              <a:spLocks noChangeShapeType="1"/>
            </p:cNvSpPr>
            <p:nvPr/>
          </p:nvSpPr>
          <p:spPr bwMode="auto">
            <a:xfrm>
              <a:off x="2256" y="1296"/>
              <a:ext cx="576" cy="0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94" name="Line 47"/>
            <p:cNvSpPr>
              <a:spLocks noChangeShapeType="1"/>
            </p:cNvSpPr>
            <p:nvPr/>
          </p:nvSpPr>
          <p:spPr bwMode="auto">
            <a:xfrm>
              <a:off x="2592" y="1488"/>
              <a:ext cx="240" cy="0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95" name="Line 48"/>
            <p:cNvSpPr>
              <a:spLocks noChangeShapeType="1"/>
            </p:cNvSpPr>
            <p:nvPr/>
          </p:nvSpPr>
          <p:spPr bwMode="auto">
            <a:xfrm>
              <a:off x="3936" y="1152"/>
              <a:ext cx="288" cy="0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96" name="Line 49"/>
            <p:cNvSpPr>
              <a:spLocks noChangeShapeType="1"/>
            </p:cNvSpPr>
            <p:nvPr/>
          </p:nvSpPr>
          <p:spPr bwMode="auto">
            <a:xfrm>
              <a:off x="3744" y="1344"/>
              <a:ext cx="480" cy="0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97" name="Line 50"/>
            <p:cNvSpPr>
              <a:spLocks noChangeShapeType="1"/>
            </p:cNvSpPr>
            <p:nvPr/>
          </p:nvSpPr>
          <p:spPr bwMode="auto">
            <a:xfrm>
              <a:off x="3888" y="1488"/>
              <a:ext cx="336" cy="0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98" name="Line 51"/>
            <p:cNvSpPr>
              <a:spLocks noChangeShapeType="1"/>
            </p:cNvSpPr>
            <p:nvPr/>
          </p:nvSpPr>
          <p:spPr bwMode="auto">
            <a:xfrm>
              <a:off x="2448" y="1968"/>
              <a:ext cx="384" cy="0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099" name="Line 52"/>
            <p:cNvSpPr>
              <a:spLocks noChangeShapeType="1"/>
            </p:cNvSpPr>
            <p:nvPr/>
          </p:nvSpPr>
          <p:spPr bwMode="auto">
            <a:xfrm>
              <a:off x="3600" y="1968"/>
              <a:ext cx="624" cy="0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100" name="Line 53"/>
            <p:cNvSpPr>
              <a:spLocks noChangeShapeType="1"/>
            </p:cNvSpPr>
            <p:nvPr/>
          </p:nvSpPr>
          <p:spPr bwMode="auto">
            <a:xfrm>
              <a:off x="2352" y="2448"/>
              <a:ext cx="480" cy="0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101" name="Line 54"/>
            <p:cNvSpPr>
              <a:spLocks noChangeShapeType="1"/>
            </p:cNvSpPr>
            <p:nvPr/>
          </p:nvSpPr>
          <p:spPr bwMode="auto">
            <a:xfrm>
              <a:off x="3600" y="2496"/>
              <a:ext cx="624" cy="0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102" name="Line 55"/>
            <p:cNvSpPr>
              <a:spLocks noChangeShapeType="1"/>
            </p:cNvSpPr>
            <p:nvPr/>
          </p:nvSpPr>
          <p:spPr bwMode="auto">
            <a:xfrm>
              <a:off x="2208" y="3024"/>
              <a:ext cx="624" cy="0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103" name="Line 56"/>
            <p:cNvSpPr>
              <a:spLocks noChangeShapeType="1"/>
            </p:cNvSpPr>
            <p:nvPr/>
          </p:nvSpPr>
          <p:spPr bwMode="auto">
            <a:xfrm>
              <a:off x="3888" y="3024"/>
              <a:ext cx="336" cy="0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104" name="Line 57"/>
            <p:cNvSpPr>
              <a:spLocks noChangeShapeType="1"/>
            </p:cNvSpPr>
            <p:nvPr/>
          </p:nvSpPr>
          <p:spPr bwMode="auto">
            <a:xfrm>
              <a:off x="2208" y="3648"/>
              <a:ext cx="624" cy="0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8105" name="Line 58"/>
            <p:cNvSpPr>
              <a:spLocks noChangeShapeType="1"/>
            </p:cNvSpPr>
            <p:nvPr/>
          </p:nvSpPr>
          <p:spPr bwMode="auto">
            <a:xfrm>
              <a:off x="3408" y="3648"/>
              <a:ext cx="816" cy="0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07F15-0C19-4E37-8453-F8D2A926D4AB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91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8931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3600" smtClean="0">
                <a:solidFill>
                  <a:srgbClr val="FFFF00"/>
                </a:solidFill>
                <a:latin typeface="Albertus Extra Bold" pitchFamily="34" charset="0"/>
              </a:rPr>
              <a:t>The business / systems portfolio matrix</a:t>
            </a:r>
          </a:p>
        </p:txBody>
      </p:sp>
      <p:graphicFrame>
        <p:nvGraphicFramePr>
          <p:cNvPr id="1917975" name="Group 23"/>
          <p:cNvGraphicFramePr>
            <a:graphicFrameLocks noGrp="1"/>
          </p:cNvGraphicFramePr>
          <p:nvPr/>
        </p:nvGraphicFramePr>
        <p:xfrm>
          <a:off x="250825" y="1412875"/>
          <a:ext cx="8610600" cy="3706368"/>
        </p:xfrm>
        <a:graphic>
          <a:graphicData uri="http://schemas.openxmlformats.org/drawingml/2006/table">
            <a:tbl>
              <a:tblPr/>
              <a:tblGrid>
                <a:gridCol w="4392613"/>
                <a:gridCol w="4217987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STRATEGIC (STARTS)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TURNAROUND(?)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Continuous innovation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Vertical integration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High value added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Process R&amp;D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Minimal integration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Cost control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Defensive innovation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Effective resource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High quality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Disinvest rationalise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Efficiency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Sustained quality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FACTORY(</a:t>
                      </a:r>
                      <a:r>
                        <a:rPr kumimoji="1" lang="en-US" altLang="zh-TW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CASH COWS</a:t>
                      </a: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SUPPORT(DOG)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pic>
        <p:nvPicPr>
          <p:cNvPr id="259093" name="Picture 20" descr="j0223744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762875" y="5229225"/>
            <a:ext cx="1381125" cy="12858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53D672-B3E4-4C42-A605-36F41637DB62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91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333375"/>
            <a:ext cx="7019925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zh-TW" sz="3200" smtClean="0">
                <a:solidFill>
                  <a:srgbClr val="FFFF00"/>
                </a:solidFill>
              </a:rPr>
              <a:t>Mapping the evolution of ISP on the application portfolio model</a:t>
            </a:r>
          </a:p>
        </p:txBody>
      </p:sp>
      <p:graphicFrame>
        <p:nvGraphicFramePr>
          <p:cNvPr id="1914883" name="Group 3"/>
          <p:cNvGraphicFramePr>
            <a:graphicFrameLocks noGrp="1"/>
          </p:cNvGraphicFramePr>
          <p:nvPr/>
        </p:nvGraphicFramePr>
        <p:xfrm>
          <a:off x="609600" y="1828800"/>
          <a:ext cx="8001000" cy="3963988"/>
        </p:xfrm>
        <a:graphic>
          <a:graphicData uri="http://schemas.openxmlformats.org/drawingml/2006/table">
            <a:tbl>
              <a:tblPr/>
              <a:tblGrid>
                <a:gridCol w="3886200"/>
                <a:gridCol w="41148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STRATEGIC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HIGH POTENTIAL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</a:tr>
              <a:tr h="154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</a:tr>
              <a:tr h="150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FACTORY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SUPPORT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</a:tr>
            </a:tbl>
          </a:graphicData>
        </a:graphic>
      </p:graphicFrame>
      <p:sp>
        <p:nvSpPr>
          <p:cNvPr id="260117" name="Oval 20"/>
          <p:cNvSpPr>
            <a:spLocks noChangeArrowheads="1"/>
          </p:cNvSpPr>
          <p:nvPr/>
        </p:nvSpPr>
        <p:spPr bwMode="auto">
          <a:xfrm>
            <a:off x="685800" y="2590800"/>
            <a:ext cx="2743200" cy="6985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0118" name="Oval 21"/>
          <p:cNvSpPr>
            <a:spLocks noChangeArrowheads="1"/>
          </p:cNvSpPr>
          <p:nvPr/>
        </p:nvSpPr>
        <p:spPr bwMode="auto">
          <a:xfrm>
            <a:off x="5715000" y="2590800"/>
            <a:ext cx="2743200" cy="6985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0119" name="Oval 22"/>
          <p:cNvSpPr>
            <a:spLocks noChangeArrowheads="1"/>
          </p:cNvSpPr>
          <p:nvPr/>
        </p:nvSpPr>
        <p:spPr bwMode="auto">
          <a:xfrm>
            <a:off x="3124200" y="3505200"/>
            <a:ext cx="27432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0120" name="Oval 23"/>
          <p:cNvSpPr>
            <a:spLocks noChangeArrowheads="1"/>
          </p:cNvSpPr>
          <p:nvPr/>
        </p:nvSpPr>
        <p:spPr bwMode="auto">
          <a:xfrm>
            <a:off x="838200" y="4038600"/>
            <a:ext cx="3200400" cy="10795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0121" name="Oval 24"/>
          <p:cNvSpPr>
            <a:spLocks noChangeArrowheads="1"/>
          </p:cNvSpPr>
          <p:nvPr/>
        </p:nvSpPr>
        <p:spPr bwMode="auto">
          <a:xfrm>
            <a:off x="5029200" y="3962400"/>
            <a:ext cx="3048000" cy="1155700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zh-TW"/>
          </a:p>
        </p:txBody>
      </p:sp>
      <p:sp>
        <p:nvSpPr>
          <p:cNvPr id="260122" name="Text Box 25"/>
          <p:cNvSpPr txBox="1">
            <a:spLocks noChangeArrowheads="1"/>
          </p:cNvSpPr>
          <p:nvPr/>
        </p:nvSpPr>
        <p:spPr bwMode="auto">
          <a:xfrm>
            <a:off x="1447800" y="2743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FF00"/>
                </a:solidFill>
                <a:latin typeface="Albertus Extra Bold" pitchFamily="34" charset="0"/>
              </a:rPr>
              <a:t>Stage 5</a:t>
            </a:r>
          </a:p>
        </p:txBody>
      </p:sp>
      <p:sp>
        <p:nvSpPr>
          <p:cNvPr id="260123" name="Line 26"/>
          <p:cNvSpPr>
            <a:spLocks noChangeShapeType="1"/>
          </p:cNvSpPr>
          <p:nvPr/>
        </p:nvSpPr>
        <p:spPr bwMode="auto">
          <a:xfrm>
            <a:off x="3886200" y="4800600"/>
            <a:ext cx="1295400" cy="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0124" name="Line 27"/>
          <p:cNvSpPr>
            <a:spLocks noChangeShapeType="1"/>
          </p:cNvSpPr>
          <p:nvPr/>
        </p:nvSpPr>
        <p:spPr bwMode="auto">
          <a:xfrm flipV="1">
            <a:off x="5334000" y="3200400"/>
            <a:ext cx="609600" cy="33020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0125" name="Line 28"/>
          <p:cNvSpPr>
            <a:spLocks noChangeShapeType="1"/>
          </p:cNvSpPr>
          <p:nvPr/>
        </p:nvSpPr>
        <p:spPr bwMode="auto">
          <a:xfrm flipH="1" flipV="1">
            <a:off x="2743200" y="3276600"/>
            <a:ext cx="533400" cy="33020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0126" name="Line 29"/>
          <p:cNvSpPr>
            <a:spLocks noChangeShapeType="1"/>
          </p:cNvSpPr>
          <p:nvPr/>
        </p:nvSpPr>
        <p:spPr bwMode="auto">
          <a:xfrm flipH="1">
            <a:off x="3429000" y="2971800"/>
            <a:ext cx="2286000" cy="158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0127" name="Line 30"/>
          <p:cNvSpPr>
            <a:spLocks noChangeShapeType="1"/>
          </p:cNvSpPr>
          <p:nvPr/>
        </p:nvSpPr>
        <p:spPr bwMode="auto">
          <a:xfrm flipV="1">
            <a:off x="2895600" y="4038600"/>
            <a:ext cx="1143000" cy="411163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0128" name="Text Box 31"/>
          <p:cNvSpPr txBox="1">
            <a:spLocks noChangeArrowheads="1"/>
          </p:cNvSpPr>
          <p:nvPr/>
        </p:nvSpPr>
        <p:spPr bwMode="auto">
          <a:xfrm>
            <a:off x="6781800" y="27432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chemeClr val="bg2"/>
                </a:solidFill>
                <a:latin typeface="Albertus Extra Bold" pitchFamily="34" charset="0"/>
              </a:rPr>
              <a:t>Stage 4</a:t>
            </a:r>
          </a:p>
        </p:txBody>
      </p:sp>
      <p:sp>
        <p:nvSpPr>
          <p:cNvPr id="260129" name="Text Box 32"/>
          <p:cNvSpPr txBox="1">
            <a:spLocks noChangeArrowheads="1"/>
          </p:cNvSpPr>
          <p:nvPr/>
        </p:nvSpPr>
        <p:spPr bwMode="auto">
          <a:xfrm>
            <a:off x="4038600" y="38100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FF00"/>
                </a:solidFill>
                <a:latin typeface="Albertus Extra Bold" pitchFamily="34" charset="0"/>
              </a:rPr>
              <a:t>Stage 3</a:t>
            </a:r>
          </a:p>
        </p:txBody>
      </p:sp>
      <p:sp>
        <p:nvSpPr>
          <p:cNvPr id="260130" name="Text Box 33"/>
          <p:cNvSpPr txBox="1">
            <a:spLocks noChangeArrowheads="1"/>
          </p:cNvSpPr>
          <p:nvPr/>
        </p:nvSpPr>
        <p:spPr bwMode="auto">
          <a:xfrm>
            <a:off x="1524000" y="43434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FF00"/>
                </a:solidFill>
                <a:latin typeface="Albertus Extra Bold" pitchFamily="34" charset="0"/>
              </a:rPr>
              <a:t>Stage 2</a:t>
            </a:r>
          </a:p>
        </p:txBody>
      </p:sp>
      <p:sp>
        <p:nvSpPr>
          <p:cNvPr id="260131" name="Text Box 34"/>
          <p:cNvSpPr txBox="1">
            <a:spLocks noChangeArrowheads="1"/>
          </p:cNvSpPr>
          <p:nvPr/>
        </p:nvSpPr>
        <p:spPr bwMode="auto">
          <a:xfrm>
            <a:off x="6019800" y="43434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Albertus Extra Bold" pitchFamily="34" charset="0"/>
              </a:rPr>
              <a:t>Stage 1</a:t>
            </a:r>
          </a:p>
        </p:txBody>
      </p:sp>
      <p:sp>
        <p:nvSpPr>
          <p:cNvPr id="260132" name="Text Box 35"/>
          <p:cNvSpPr txBox="1">
            <a:spLocks noChangeArrowheads="1"/>
          </p:cNvSpPr>
          <p:nvPr/>
        </p:nvSpPr>
        <p:spPr bwMode="auto">
          <a:xfrm>
            <a:off x="1414463" y="6043613"/>
            <a:ext cx="2292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4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</a:t>
            </a:r>
            <a:r>
              <a:rPr lang="zh-TW" altLang="en-US" sz="1400">
                <a:solidFill>
                  <a:srgbClr val="FFFF00"/>
                </a:solidFill>
                <a:latin typeface="Times New Roman" pitchFamily="18" charset="0"/>
              </a:rPr>
              <a:t>：</a:t>
            </a:r>
            <a:r>
              <a:rPr lang="en-US" altLang="zh-TW" sz="1400">
                <a:solidFill>
                  <a:srgbClr val="FFFF00"/>
                </a:solidFill>
                <a:latin typeface="Times New Roman" pitchFamily="18" charset="0"/>
              </a:rPr>
              <a:t>M. J. Earl (1989)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A9CAB7-3A9A-41DC-B4A3-3D056C5B64D6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91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0"/>
            <a:ext cx="6858000" cy="6858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zh-TW" smtClean="0">
                <a:solidFill>
                  <a:srgbClr val="FFFF00"/>
                </a:solidFill>
              </a:rPr>
              <a:t>    Five-stage ISP model</a:t>
            </a:r>
          </a:p>
        </p:txBody>
      </p:sp>
      <p:sp>
        <p:nvSpPr>
          <p:cNvPr id="261124" name="Rectangle 3"/>
          <p:cNvSpPr>
            <a:spLocks noChangeArrowheads="1"/>
          </p:cNvSpPr>
          <p:nvPr/>
        </p:nvSpPr>
        <p:spPr bwMode="auto">
          <a:xfrm>
            <a:off x="6977063" y="4935538"/>
            <a:ext cx="1447800" cy="1069975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Multiple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method at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same time</a:t>
            </a:r>
          </a:p>
        </p:txBody>
      </p:sp>
      <p:sp>
        <p:nvSpPr>
          <p:cNvPr id="261125" name="Rectangle 4"/>
          <p:cNvSpPr>
            <a:spLocks noChangeArrowheads="1"/>
          </p:cNvSpPr>
          <p:nvPr/>
        </p:nvSpPr>
        <p:spPr bwMode="auto">
          <a:xfrm>
            <a:off x="5529263" y="4935538"/>
            <a:ext cx="1447800" cy="106997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Entre-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preneurial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(user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innovation)</a:t>
            </a:r>
          </a:p>
        </p:txBody>
      </p:sp>
      <p:sp>
        <p:nvSpPr>
          <p:cNvPr id="261126" name="Rectangle 5"/>
          <p:cNvSpPr>
            <a:spLocks noChangeArrowheads="1"/>
          </p:cNvSpPr>
          <p:nvPr/>
        </p:nvSpPr>
        <p:spPr bwMode="auto">
          <a:xfrm>
            <a:off x="4310063" y="4935538"/>
            <a:ext cx="1219200" cy="1069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Balanced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top down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and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bottom-up</a:t>
            </a:r>
          </a:p>
        </p:txBody>
      </p:sp>
      <p:sp>
        <p:nvSpPr>
          <p:cNvPr id="261127" name="Rectangle 6"/>
          <p:cNvSpPr>
            <a:spLocks noChangeArrowheads="1"/>
          </p:cNvSpPr>
          <p:nvPr/>
        </p:nvSpPr>
        <p:spPr bwMode="auto">
          <a:xfrm>
            <a:off x="2862263" y="4935538"/>
            <a:ext cx="1447800" cy="10699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Top down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analysis</a:t>
            </a:r>
          </a:p>
        </p:txBody>
      </p:sp>
      <p:sp>
        <p:nvSpPr>
          <p:cNvPr id="261128" name="Rectangle 7"/>
          <p:cNvSpPr>
            <a:spLocks noChangeArrowheads="1"/>
          </p:cNvSpPr>
          <p:nvPr/>
        </p:nvSpPr>
        <p:spPr bwMode="auto">
          <a:xfrm>
            <a:off x="1414463" y="4935538"/>
            <a:ext cx="1447800" cy="10699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latin typeface="新細明體" pitchFamily="18" charset="-120"/>
                <a:ea typeface="標楷體" pitchFamily="65" charset="-120"/>
              </a:rPr>
              <a:t>Bottom-up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latin typeface="新細明體" pitchFamily="18" charset="-120"/>
                <a:ea typeface="標楷體" pitchFamily="65" charset="-120"/>
              </a:rPr>
              <a:t>development</a:t>
            </a:r>
          </a:p>
        </p:txBody>
      </p:sp>
      <p:sp>
        <p:nvSpPr>
          <p:cNvPr id="261129" name="Rectangle 8"/>
          <p:cNvSpPr>
            <a:spLocks noChangeArrowheads="1"/>
          </p:cNvSpPr>
          <p:nvPr/>
        </p:nvSpPr>
        <p:spPr bwMode="auto">
          <a:xfrm>
            <a:off x="6977063" y="3865563"/>
            <a:ext cx="1447800" cy="1069975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Coalition of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users/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management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and IS</a:t>
            </a:r>
          </a:p>
        </p:txBody>
      </p:sp>
      <p:sp>
        <p:nvSpPr>
          <p:cNvPr id="261130" name="Rectangle 9"/>
          <p:cNvSpPr>
            <a:spLocks noChangeArrowheads="1"/>
          </p:cNvSpPr>
          <p:nvPr/>
        </p:nvSpPr>
        <p:spPr bwMode="auto">
          <a:xfrm>
            <a:off x="5529263" y="3865563"/>
            <a:ext cx="1447800" cy="106997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Executives/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senior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management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and Users</a:t>
            </a:r>
          </a:p>
        </p:txBody>
      </p:sp>
      <p:sp>
        <p:nvSpPr>
          <p:cNvPr id="261131" name="Rectangle 10"/>
          <p:cNvSpPr>
            <a:spLocks noChangeArrowheads="1"/>
          </p:cNvSpPr>
          <p:nvPr/>
        </p:nvSpPr>
        <p:spPr bwMode="auto">
          <a:xfrm>
            <a:off x="4310063" y="3865563"/>
            <a:ext cx="1219200" cy="1069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Users and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IS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together</a:t>
            </a:r>
          </a:p>
        </p:txBody>
      </p:sp>
      <p:sp>
        <p:nvSpPr>
          <p:cNvPr id="261132" name="Rectangle 11"/>
          <p:cNvSpPr>
            <a:spLocks noChangeArrowheads="1"/>
          </p:cNvSpPr>
          <p:nvPr/>
        </p:nvSpPr>
        <p:spPr bwMode="auto">
          <a:xfrm>
            <a:off x="2862263" y="3865563"/>
            <a:ext cx="1447800" cy="10699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Senior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management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initiative</a:t>
            </a:r>
          </a:p>
        </p:txBody>
      </p:sp>
      <p:sp>
        <p:nvSpPr>
          <p:cNvPr id="261133" name="Rectangle 12"/>
          <p:cNvSpPr>
            <a:spLocks noChangeArrowheads="1"/>
          </p:cNvSpPr>
          <p:nvPr/>
        </p:nvSpPr>
        <p:spPr bwMode="auto">
          <a:xfrm>
            <a:off x="1414463" y="3865563"/>
            <a:ext cx="1447800" cy="10699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latin typeface="新細明體" pitchFamily="18" charset="-120"/>
                <a:ea typeface="標楷體" pitchFamily="65" charset="-120"/>
              </a:rPr>
              <a:t>DP/IS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latin typeface="新細明體" pitchFamily="18" charset="-120"/>
                <a:ea typeface="標楷體" pitchFamily="65" charset="-120"/>
              </a:rPr>
              <a:t>led</a:t>
            </a:r>
          </a:p>
        </p:txBody>
      </p:sp>
      <p:sp>
        <p:nvSpPr>
          <p:cNvPr id="261134" name="Rectangle 13"/>
          <p:cNvSpPr>
            <a:spLocks noChangeArrowheads="1"/>
          </p:cNvSpPr>
          <p:nvPr/>
        </p:nvSpPr>
        <p:spPr bwMode="auto">
          <a:xfrm>
            <a:off x="6977063" y="2795588"/>
            <a:ext cx="1447800" cy="1069975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Integrating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IS and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business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strategies</a:t>
            </a:r>
          </a:p>
        </p:txBody>
      </p:sp>
      <p:sp>
        <p:nvSpPr>
          <p:cNvPr id="261135" name="Rectangle 14"/>
          <p:cNvSpPr>
            <a:spLocks noChangeArrowheads="1"/>
          </p:cNvSpPr>
          <p:nvPr/>
        </p:nvSpPr>
        <p:spPr bwMode="auto">
          <a:xfrm>
            <a:off x="5529263" y="2795588"/>
            <a:ext cx="1447800" cy="106997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Pursuing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opportunities</a:t>
            </a:r>
          </a:p>
        </p:txBody>
      </p:sp>
      <p:sp>
        <p:nvSpPr>
          <p:cNvPr id="261136" name="Rectangle 15"/>
          <p:cNvSpPr>
            <a:spLocks noChangeArrowheads="1"/>
          </p:cNvSpPr>
          <p:nvPr/>
        </p:nvSpPr>
        <p:spPr bwMode="auto">
          <a:xfrm>
            <a:off x="4310063" y="2795588"/>
            <a:ext cx="1219200" cy="1069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Balancing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the 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portfolio</a:t>
            </a:r>
          </a:p>
        </p:txBody>
      </p:sp>
      <p:sp>
        <p:nvSpPr>
          <p:cNvPr id="261137" name="Rectangle 16"/>
          <p:cNvSpPr>
            <a:spLocks noChangeArrowheads="1"/>
          </p:cNvSpPr>
          <p:nvPr/>
        </p:nvSpPr>
        <p:spPr bwMode="auto">
          <a:xfrm>
            <a:off x="2862263" y="2795588"/>
            <a:ext cx="1447800" cy="10699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Agreeing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priorities</a:t>
            </a:r>
          </a:p>
        </p:txBody>
      </p:sp>
      <p:sp>
        <p:nvSpPr>
          <p:cNvPr id="261138" name="Rectangle 17"/>
          <p:cNvSpPr>
            <a:spLocks noChangeArrowheads="1"/>
          </p:cNvSpPr>
          <p:nvPr/>
        </p:nvSpPr>
        <p:spPr bwMode="auto">
          <a:xfrm>
            <a:off x="1414463" y="2795588"/>
            <a:ext cx="1447800" cy="10699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latin typeface="新細明體" pitchFamily="18" charset="-120"/>
                <a:ea typeface="標楷體" pitchFamily="65" charset="-120"/>
              </a:rPr>
              <a:t>Management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latin typeface="新細明體" pitchFamily="18" charset="-120"/>
                <a:ea typeface="標楷體" pitchFamily="65" charset="-120"/>
              </a:rPr>
              <a:t>under-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latin typeface="新細明體" pitchFamily="18" charset="-120"/>
                <a:ea typeface="標楷體" pitchFamily="65" charset="-120"/>
              </a:rPr>
              <a:t>standing</a:t>
            </a:r>
          </a:p>
        </p:txBody>
      </p:sp>
      <p:sp>
        <p:nvSpPr>
          <p:cNvPr id="261139" name="Rectangle 18"/>
          <p:cNvSpPr>
            <a:spLocks noChangeArrowheads="1"/>
          </p:cNvSpPr>
          <p:nvPr/>
        </p:nvSpPr>
        <p:spPr bwMode="auto">
          <a:xfrm>
            <a:off x="6977063" y="1725613"/>
            <a:ext cx="1447800" cy="1069975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Linkage to 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business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strategy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endParaRPr lang="en-US" altLang="zh-TW" sz="1400" b="1">
              <a:solidFill>
                <a:srgbClr val="FFFF00"/>
              </a:solidFill>
              <a:latin typeface="新細明體" pitchFamily="18" charset="-120"/>
              <a:ea typeface="標楷體" pitchFamily="65" charset="-120"/>
            </a:endParaRPr>
          </a:p>
        </p:txBody>
      </p:sp>
      <p:sp>
        <p:nvSpPr>
          <p:cNvPr id="261140" name="Rectangle 19"/>
          <p:cNvSpPr>
            <a:spLocks noChangeArrowheads="1"/>
          </p:cNvSpPr>
          <p:nvPr/>
        </p:nvSpPr>
        <p:spPr bwMode="auto">
          <a:xfrm>
            <a:off x="5529263" y="1725613"/>
            <a:ext cx="1447800" cy="106997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Strategic/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competitive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advantage</a:t>
            </a:r>
          </a:p>
        </p:txBody>
      </p:sp>
      <p:sp>
        <p:nvSpPr>
          <p:cNvPr id="261141" name="Rectangle 20"/>
          <p:cNvSpPr>
            <a:spLocks noChangeArrowheads="1"/>
          </p:cNvSpPr>
          <p:nvPr/>
        </p:nvSpPr>
        <p:spPr bwMode="auto">
          <a:xfrm>
            <a:off x="4310063" y="1725613"/>
            <a:ext cx="1219200" cy="1069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Detailed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IS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planning</a:t>
            </a:r>
          </a:p>
        </p:txBody>
      </p:sp>
      <p:sp>
        <p:nvSpPr>
          <p:cNvPr id="261142" name="Rectangle 21"/>
          <p:cNvSpPr>
            <a:spLocks noChangeArrowheads="1"/>
          </p:cNvSpPr>
          <p:nvPr/>
        </p:nvSpPr>
        <p:spPr bwMode="auto">
          <a:xfrm>
            <a:off x="2862263" y="1725613"/>
            <a:ext cx="1447800" cy="10699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Defining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business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needs</a:t>
            </a:r>
          </a:p>
        </p:txBody>
      </p:sp>
      <p:sp>
        <p:nvSpPr>
          <p:cNvPr id="261143" name="Rectangle 22"/>
          <p:cNvSpPr>
            <a:spLocks noChangeArrowheads="1"/>
          </p:cNvSpPr>
          <p:nvPr/>
        </p:nvSpPr>
        <p:spPr bwMode="auto">
          <a:xfrm>
            <a:off x="1414463" y="1725613"/>
            <a:ext cx="1447800" cy="10699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latin typeface="新細明體" pitchFamily="18" charset="-120"/>
                <a:ea typeface="標楷體" pitchFamily="65" charset="-120"/>
              </a:rPr>
              <a:t>IS/IT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latin typeface="新細明體" pitchFamily="18" charset="-120"/>
                <a:ea typeface="標楷體" pitchFamily="65" charset="-120"/>
              </a:rPr>
              <a:t>application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latin typeface="新細明體" pitchFamily="18" charset="-120"/>
                <a:ea typeface="標楷體" pitchFamily="65" charset="-120"/>
              </a:rPr>
              <a:t>mapping</a:t>
            </a:r>
          </a:p>
        </p:txBody>
      </p:sp>
      <p:sp>
        <p:nvSpPr>
          <p:cNvPr id="261144" name="Rectangle 23"/>
          <p:cNvSpPr>
            <a:spLocks noChangeArrowheads="1"/>
          </p:cNvSpPr>
          <p:nvPr/>
        </p:nvSpPr>
        <p:spPr bwMode="auto">
          <a:xfrm>
            <a:off x="6977063" y="1293813"/>
            <a:ext cx="1447800" cy="431800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5</a:t>
            </a:r>
          </a:p>
        </p:txBody>
      </p:sp>
      <p:sp>
        <p:nvSpPr>
          <p:cNvPr id="261145" name="Rectangle 24"/>
          <p:cNvSpPr>
            <a:spLocks noChangeArrowheads="1"/>
          </p:cNvSpPr>
          <p:nvPr/>
        </p:nvSpPr>
        <p:spPr bwMode="auto">
          <a:xfrm>
            <a:off x="5529263" y="1293813"/>
            <a:ext cx="1447800" cy="431800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4</a:t>
            </a:r>
          </a:p>
        </p:txBody>
      </p:sp>
      <p:sp>
        <p:nvSpPr>
          <p:cNvPr id="261146" name="Rectangle 25"/>
          <p:cNvSpPr>
            <a:spLocks noChangeArrowheads="1"/>
          </p:cNvSpPr>
          <p:nvPr/>
        </p:nvSpPr>
        <p:spPr bwMode="auto">
          <a:xfrm>
            <a:off x="4310063" y="1293813"/>
            <a:ext cx="1219200" cy="431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3</a:t>
            </a:r>
          </a:p>
        </p:txBody>
      </p:sp>
      <p:sp>
        <p:nvSpPr>
          <p:cNvPr id="261147" name="Rectangle 26"/>
          <p:cNvSpPr>
            <a:spLocks noChangeArrowheads="1"/>
          </p:cNvSpPr>
          <p:nvPr/>
        </p:nvSpPr>
        <p:spPr bwMode="auto">
          <a:xfrm>
            <a:off x="2862263" y="1293813"/>
            <a:ext cx="1447800" cy="431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solidFill>
                  <a:schemeClr val="bg2"/>
                </a:solidFill>
                <a:latin typeface="新細明體" pitchFamily="18" charset="-120"/>
                <a:ea typeface="標楷體" pitchFamily="65" charset="-120"/>
              </a:rPr>
              <a:t>2</a:t>
            </a:r>
          </a:p>
        </p:txBody>
      </p:sp>
      <p:sp>
        <p:nvSpPr>
          <p:cNvPr id="261148" name="Rectangle 27"/>
          <p:cNvSpPr>
            <a:spLocks noChangeArrowheads="1"/>
          </p:cNvSpPr>
          <p:nvPr/>
        </p:nvSpPr>
        <p:spPr bwMode="auto">
          <a:xfrm>
            <a:off x="1414463" y="1293813"/>
            <a:ext cx="1447800" cy="431800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zh-TW" sz="1400" b="1">
                <a:latin typeface="新細明體" pitchFamily="18" charset="-120"/>
                <a:ea typeface="標楷體" pitchFamily="65" charset="-120"/>
              </a:rPr>
              <a:t>1</a:t>
            </a:r>
          </a:p>
        </p:txBody>
      </p:sp>
      <p:sp>
        <p:nvSpPr>
          <p:cNvPr id="261149" name="Line 28"/>
          <p:cNvSpPr>
            <a:spLocks noChangeShapeType="1"/>
          </p:cNvSpPr>
          <p:nvPr/>
        </p:nvSpPr>
        <p:spPr bwMode="auto">
          <a:xfrm>
            <a:off x="1414463" y="1293813"/>
            <a:ext cx="7010400" cy="0"/>
          </a:xfrm>
          <a:prstGeom prst="line">
            <a:avLst/>
          </a:prstGeom>
          <a:noFill/>
          <a:ln w="28575" cap="sq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1150" name="Line 29"/>
          <p:cNvSpPr>
            <a:spLocks noChangeShapeType="1"/>
          </p:cNvSpPr>
          <p:nvPr/>
        </p:nvSpPr>
        <p:spPr bwMode="auto">
          <a:xfrm>
            <a:off x="1414463" y="1725613"/>
            <a:ext cx="7010400" cy="0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1151" name="Line 30"/>
          <p:cNvSpPr>
            <a:spLocks noChangeShapeType="1"/>
          </p:cNvSpPr>
          <p:nvPr/>
        </p:nvSpPr>
        <p:spPr bwMode="auto">
          <a:xfrm>
            <a:off x="1414463" y="2795588"/>
            <a:ext cx="7010400" cy="0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1152" name="Line 31"/>
          <p:cNvSpPr>
            <a:spLocks noChangeShapeType="1"/>
          </p:cNvSpPr>
          <p:nvPr/>
        </p:nvSpPr>
        <p:spPr bwMode="auto">
          <a:xfrm>
            <a:off x="1414463" y="3865563"/>
            <a:ext cx="7010400" cy="0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1153" name="Line 32"/>
          <p:cNvSpPr>
            <a:spLocks noChangeShapeType="1"/>
          </p:cNvSpPr>
          <p:nvPr/>
        </p:nvSpPr>
        <p:spPr bwMode="auto">
          <a:xfrm>
            <a:off x="1414463" y="4935538"/>
            <a:ext cx="7010400" cy="0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1154" name="Line 33"/>
          <p:cNvSpPr>
            <a:spLocks noChangeShapeType="1"/>
          </p:cNvSpPr>
          <p:nvPr/>
        </p:nvSpPr>
        <p:spPr bwMode="auto">
          <a:xfrm>
            <a:off x="1414463" y="6005513"/>
            <a:ext cx="7010400" cy="0"/>
          </a:xfrm>
          <a:prstGeom prst="line">
            <a:avLst/>
          </a:prstGeom>
          <a:noFill/>
          <a:ln w="28575" cap="sq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1155" name="Line 34"/>
          <p:cNvSpPr>
            <a:spLocks noChangeShapeType="1"/>
          </p:cNvSpPr>
          <p:nvPr/>
        </p:nvSpPr>
        <p:spPr bwMode="auto">
          <a:xfrm>
            <a:off x="1414463" y="1293813"/>
            <a:ext cx="0" cy="4711700"/>
          </a:xfrm>
          <a:prstGeom prst="line">
            <a:avLst/>
          </a:prstGeom>
          <a:noFill/>
          <a:ln w="28575" cap="sq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1156" name="Line 35"/>
          <p:cNvSpPr>
            <a:spLocks noChangeShapeType="1"/>
          </p:cNvSpPr>
          <p:nvPr/>
        </p:nvSpPr>
        <p:spPr bwMode="auto">
          <a:xfrm>
            <a:off x="2862263" y="1293813"/>
            <a:ext cx="0" cy="4711700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1157" name="Line 36"/>
          <p:cNvSpPr>
            <a:spLocks noChangeShapeType="1"/>
          </p:cNvSpPr>
          <p:nvPr/>
        </p:nvSpPr>
        <p:spPr bwMode="auto">
          <a:xfrm>
            <a:off x="4310063" y="1293813"/>
            <a:ext cx="0" cy="4711700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1158" name="Line 37"/>
          <p:cNvSpPr>
            <a:spLocks noChangeShapeType="1"/>
          </p:cNvSpPr>
          <p:nvPr/>
        </p:nvSpPr>
        <p:spPr bwMode="auto">
          <a:xfrm>
            <a:off x="5529263" y="1293813"/>
            <a:ext cx="0" cy="4711700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1159" name="Line 38"/>
          <p:cNvSpPr>
            <a:spLocks noChangeShapeType="1"/>
          </p:cNvSpPr>
          <p:nvPr/>
        </p:nvSpPr>
        <p:spPr bwMode="auto">
          <a:xfrm>
            <a:off x="6977063" y="1293813"/>
            <a:ext cx="0" cy="4711700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1160" name="Line 39"/>
          <p:cNvSpPr>
            <a:spLocks noChangeShapeType="1"/>
          </p:cNvSpPr>
          <p:nvPr/>
        </p:nvSpPr>
        <p:spPr bwMode="auto">
          <a:xfrm>
            <a:off x="8424863" y="1293813"/>
            <a:ext cx="0" cy="4711700"/>
          </a:xfrm>
          <a:prstGeom prst="line">
            <a:avLst/>
          </a:prstGeom>
          <a:noFill/>
          <a:ln w="28575" cap="sq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1161" name="Text Box 40"/>
          <p:cNvSpPr txBox="1">
            <a:spLocks noChangeArrowheads="1"/>
          </p:cNvSpPr>
          <p:nvPr/>
        </p:nvSpPr>
        <p:spPr bwMode="auto">
          <a:xfrm>
            <a:off x="1414463" y="6043613"/>
            <a:ext cx="2292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4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</a:t>
            </a:r>
            <a:r>
              <a:rPr lang="zh-TW" altLang="en-US" sz="1400">
                <a:solidFill>
                  <a:srgbClr val="FFFF00"/>
                </a:solidFill>
                <a:latin typeface="Times New Roman" pitchFamily="18" charset="0"/>
              </a:rPr>
              <a:t>：</a:t>
            </a:r>
            <a:r>
              <a:rPr lang="en-US" altLang="zh-TW" sz="1400">
                <a:solidFill>
                  <a:srgbClr val="FFFF00"/>
                </a:solidFill>
                <a:latin typeface="Times New Roman" pitchFamily="18" charset="0"/>
              </a:rPr>
              <a:t>M. J. Earl (1989)</a:t>
            </a:r>
          </a:p>
        </p:txBody>
      </p:sp>
      <p:sp>
        <p:nvSpPr>
          <p:cNvPr id="261162" name="Text Box 41"/>
          <p:cNvSpPr txBox="1">
            <a:spLocks noChangeArrowheads="1"/>
          </p:cNvSpPr>
          <p:nvPr/>
        </p:nvSpPr>
        <p:spPr bwMode="auto">
          <a:xfrm>
            <a:off x="652463" y="1905000"/>
            <a:ext cx="6937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1600" b="1">
                <a:solidFill>
                  <a:srgbClr val="FFFF00"/>
                </a:solidFill>
                <a:latin typeface="新細明體" pitchFamily="18" charset="-120"/>
              </a:rPr>
              <a:t>MAIN</a:t>
            </a:r>
          </a:p>
          <a:p>
            <a:pPr algn="l"/>
            <a:r>
              <a:rPr lang="en-US" altLang="zh-TW" sz="1600" b="1">
                <a:solidFill>
                  <a:srgbClr val="FFFF00"/>
                </a:solidFill>
                <a:latin typeface="新細明體" pitchFamily="18" charset="-120"/>
              </a:rPr>
              <a:t>TASK</a:t>
            </a:r>
          </a:p>
        </p:txBody>
      </p:sp>
      <p:sp>
        <p:nvSpPr>
          <p:cNvPr id="261163" name="Text Box 42"/>
          <p:cNvSpPr txBox="1">
            <a:spLocks noChangeArrowheads="1"/>
          </p:cNvSpPr>
          <p:nvPr/>
        </p:nvSpPr>
        <p:spPr bwMode="auto">
          <a:xfrm>
            <a:off x="179388" y="2971800"/>
            <a:ext cx="12049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zh-TW" sz="1600" b="1">
                <a:solidFill>
                  <a:srgbClr val="FFFF00"/>
                </a:solidFill>
                <a:latin typeface="新細明體" pitchFamily="18" charset="-120"/>
              </a:rPr>
              <a:t>KEY</a:t>
            </a:r>
          </a:p>
          <a:p>
            <a:pPr algn="r"/>
            <a:r>
              <a:rPr lang="en-US" altLang="zh-TW" sz="1600" b="1">
                <a:solidFill>
                  <a:srgbClr val="FFFF00"/>
                </a:solidFill>
                <a:latin typeface="新細明體" pitchFamily="18" charset="-120"/>
              </a:rPr>
              <a:t>OBJECTIVE</a:t>
            </a:r>
          </a:p>
        </p:txBody>
      </p:sp>
      <p:sp>
        <p:nvSpPr>
          <p:cNvPr id="261164" name="Text Box 43"/>
          <p:cNvSpPr txBox="1">
            <a:spLocks noChangeArrowheads="1"/>
          </p:cNvSpPr>
          <p:nvPr/>
        </p:nvSpPr>
        <p:spPr bwMode="auto">
          <a:xfrm>
            <a:off x="180975" y="4114800"/>
            <a:ext cx="12144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zh-TW" sz="1600" b="1">
                <a:solidFill>
                  <a:srgbClr val="FFFF00"/>
                </a:solidFill>
                <a:latin typeface="新細明體" pitchFamily="18" charset="-120"/>
              </a:rPr>
              <a:t>DIRECTION</a:t>
            </a:r>
          </a:p>
          <a:p>
            <a:pPr algn="r"/>
            <a:r>
              <a:rPr lang="en-US" altLang="zh-TW" sz="1600" b="1">
                <a:solidFill>
                  <a:srgbClr val="FFFF00"/>
                </a:solidFill>
                <a:latin typeface="新細明體" pitchFamily="18" charset="-120"/>
              </a:rPr>
              <a:t>FROM</a:t>
            </a:r>
          </a:p>
        </p:txBody>
      </p:sp>
      <p:sp>
        <p:nvSpPr>
          <p:cNvPr id="261165" name="Text Box 44"/>
          <p:cNvSpPr txBox="1">
            <a:spLocks noChangeArrowheads="1"/>
          </p:cNvSpPr>
          <p:nvPr/>
        </p:nvSpPr>
        <p:spPr bwMode="auto">
          <a:xfrm>
            <a:off x="179388" y="5105400"/>
            <a:ext cx="1203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zh-TW" sz="1600" b="1">
                <a:solidFill>
                  <a:srgbClr val="FFFF00"/>
                </a:solidFill>
                <a:latin typeface="新細明體" pitchFamily="18" charset="-120"/>
              </a:rPr>
              <a:t>MAIN</a:t>
            </a:r>
          </a:p>
          <a:p>
            <a:pPr algn="r"/>
            <a:r>
              <a:rPr lang="en-US" altLang="zh-TW" sz="1600" b="1">
                <a:solidFill>
                  <a:srgbClr val="FFFF00"/>
                </a:solidFill>
                <a:latin typeface="新細明體" pitchFamily="18" charset="-120"/>
              </a:rPr>
              <a:t>APPROACH</a:t>
            </a:r>
          </a:p>
        </p:txBody>
      </p:sp>
      <p:sp>
        <p:nvSpPr>
          <p:cNvPr id="261166" name="Line 45"/>
          <p:cNvSpPr>
            <a:spLocks noChangeShapeType="1"/>
          </p:cNvSpPr>
          <p:nvPr/>
        </p:nvSpPr>
        <p:spPr bwMode="auto">
          <a:xfrm>
            <a:off x="1566863" y="1141413"/>
            <a:ext cx="66294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1167" name="Text Box 46"/>
          <p:cNvSpPr txBox="1">
            <a:spLocks noChangeArrowheads="1"/>
          </p:cNvSpPr>
          <p:nvPr/>
        </p:nvSpPr>
        <p:spPr bwMode="auto">
          <a:xfrm>
            <a:off x="1258888" y="765175"/>
            <a:ext cx="7885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TW" sz="2000">
                <a:solidFill>
                  <a:srgbClr val="FFFF00"/>
                </a:solidFill>
              </a:rPr>
              <a:t>Increasing organisational maturity with respect to IS/IT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831E-3D1A-4D56-A73E-44156B27B055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916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404813"/>
            <a:ext cx="7019925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zh-TW" sz="3600" smtClean="0">
                <a:solidFill>
                  <a:srgbClr val="FFFF00"/>
                </a:solidFill>
              </a:rPr>
              <a:t>Critical issues in managing segments of the portfolio</a:t>
            </a:r>
          </a:p>
        </p:txBody>
      </p:sp>
      <p:graphicFrame>
        <p:nvGraphicFramePr>
          <p:cNvPr id="1916973" name="Group 45"/>
          <p:cNvGraphicFramePr>
            <a:graphicFrameLocks noGrp="1"/>
          </p:cNvGraphicFramePr>
          <p:nvPr/>
        </p:nvGraphicFramePr>
        <p:xfrm>
          <a:off x="395288" y="1989138"/>
          <a:ext cx="8229600" cy="4110482"/>
        </p:xfrm>
        <a:graphic>
          <a:graphicData uri="http://schemas.openxmlformats.org/drawingml/2006/table">
            <a:tbl>
              <a:tblPr/>
              <a:tblGrid>
                <a:gridCol w="1066800"/>
                <a:gridCol w="3352800"/>
                <a:gridCol w="3810000"/>
              </a:tblGrid>
              <a:tr h="50165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Future risk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lbertus Extra Bold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lbertus Extra Bold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lbertus Extra Bold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lbertus Extra Bold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lbertus Extra Bold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lbertus Extra Bold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lbertus Extra Bold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Existing risk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lbertus Extra Bold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lbertus Extra Bold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7937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Integration of application with particular/unique business needs to achieve maximum advantage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Identifying the best way of obtaining the business benefits of applications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1128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Integration of related applications and information resources to satisfy all business needs in most effective way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Obtaining, organizing and using information in the most effective way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lbertus Extra Bold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lbertus Extra Bold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Business risk                                                                              Financial risk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809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lbertus Extra Bold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2170" name="Text Box 30"/>
          <p:cNvSpPr txBox="1">
            <a:spLocks noChangeArrowheads="1"/>
          </p:cNvSpPr>
          <p:nvPr/>
        </p:nvSpPr>
        <p:spPr bwMode="auto">
          <a:xfrm>
            <a:off x="3290888" y="2065338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600" b="1">
                <a:solidFill>
                  <a:srgbClr val="FFFF00"/>
                </a:solidFill>
                <a:latin typeface="Albertus Extra Bold" pitchFamily="34" charset="0"/>
              </a:rPr>
              <a:t>STRATEGIC</a:t>
            </a:r>
          </a:p>
        </p:txBody>
      </p:sp>
      <p:sp>
        <p:nvSpPr>
          <p:cNvPr id="262171" name="Text Box 31"/>
          <p:cNvSpPr txBox="1">
            <a:spLocks noChangeArrowheads="1"/>
          </p:cNvSpPr>
          <p:nvPr/>
        </p:nvSpPr>
        <p:spPr bwMode="auto">
          <a:xfrm>
            <a:off x="1462088" y="4960938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600" b="1">
                <a:solidFill>
                  <a:srgbClr val="FFFF00"/>
                </a:solidFill>
                <a:latin typeface="Albertus Extra Bold" pitchFamily="34" charset="0"/>
              </a:rPr>
              <a:t>Known risk</a:t>
            </a:r>
          </a:p>
        </p:txBody>
      </p:sp>
      <p:sp>
        <p:nvSpPr>
          <p:cNvPr id="262172" name="Text Box 32"/>
          <p:cNvSpPr txBox="1">
            <a:spLocks noChangeArrowheads="1"/>
          </p:cNvSpPr>
          <p:nvPr/>
        </p:nvSpPr>
        <p:spPr bwMode="auto">
          <a:xfrm>
            <a:off x="3595688" y="4960938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600" b="1">
                <a:solidFill>
                  <a:srgbClr val="FFFF00"/>
                </a:solidFill>
                <a:latin typeface="Albertus Extra Bold" pitchFamily="34" charset="0"/>
              </a:rPr>
              <a:t>FACTORY</a:t>
            </a:r>
          </a:p>
        </p:txBody>
      </p:sp>
      <p:sp>
        <p:nvSpPr>
          <p:cNvPr id="262173" name="Text Box 33"/>
          <p:cNvSpPr txBox="1">
            <a:spLocks noChangeArrowheads="1"/>
          </p:cNvSpPr>
          <p:nvPr/>
        </p:nvSpPr>
        <p:spPr bwMode="auto">
          <a:xfrm>
            <a:off x="4738688" y="4960938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1600" b="1">
                <a:solidFill>
                  <a:srgbClr val="FFFF00"/>
                </a:solidFill>
                <a:latin typeface="Albertus Extra Bold" pitchFamily="34" charset="0"/>
              </a:rPr>
              <a:t>SUPPORT</a:t>
            </a:r>
          </a:p>
        </p:txBody>
      </p:sp>
      <p:sp>
        <p:nvSpPr>
          <p:cNvPr id="262174" name="Text Box 34"/>
          <p:cNvSpPr txBox="1">
            <a:spLocks noChangeArrowheads="1"/>
          </p:cNvSpPr>
          <p:nvPr/>
        </p:nvSpPr>
        <p:spPr bwMode="auto">
          <a:xfrm>
            <a:off x="7558088" y="4960938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600" b="1">
                <a:solidFill>
                  <a:srgbClr val="FFFF00"/>
                </a:solidFill>
                <a:latin typeface="Albertus Extra Bold" pitchFamily="34" charset="0"/>
              </a:rPr>
              <a:t>Low risk</a:t>
            </a:r>
          </a:p>
        </p:txBody>
      </p:sp>
      <p:sp>
        <p:nvSpPr>
          <p:cNvPr id="262175" name="Text Box 35"/>
          <p:cNvSpPr txBox="1">
            <a:spLocks noChangeArrowheads="1"/>
          </p:cNvSpPr>
          <p:nvPr/>
        </p:nvSpPr>
        <p:spPr bwMode="auto">
          <a:xfrm>
            <a:off x="1462088" y="2065338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600" b="1">
                <a:solidFill>
                  <a:srgbClr val="FFFF00"/>
                </a:solidFill>
                <a:latin typeface="Albertus Extra Bold" pitchFamily="34" charset="0"/>
              </a:rPr>
              <a:t>High risk</a:t>
            </a:r>
          </a:p>
        </p:txBody>
      </p:sp>
      <p:sp>
        <p:nvSpPr>
          <p:cNvPr id="262176" name="Text Box 36"/>
          <p:cNvSpPr txBox="1">
            <a:spLocks noChangeArrowheads="1"/>
          </p:cNvSpPr>
          <p:nvPr/>
        </p:nvSpPr>
        <p:spPr bwMode="auto">
          <a:xfrm>
            <a:off x="4814888" y="2065338"/>
            <a:ext cx="2057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600" b="1">
                <a:solidFill>
                  <a:srgbClr val="FFFF00"/>
                </a:solidFill>
                <a:latin typeface="Albertus Extra Bold" pitchFamily="34" charset="0"/>
              </a:rPr>
              <a:t>HIGH POTENTIAL</a:t>
            </a:r>
          </a:p>
        </p:txBody>
      </p:sp>
      <p:sp>
        <p:nvSpPr>
          <p:cNvPr id="262177" name="Text Box 37"/>
          <p:cNvSpPr txBox="1">
            <a:spLocks noChangeArrowheads="1"/>
          </p:cNvSpPr>
          <p:nvPr/>
        </p:nvSpPr>
        <p:spPr bwMode="auto">
          <a:xfrm>
            <a:off x="7558088" y="1989138"/>
            <a:ext cx="1143000" cy="50800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zh-TW" sz="1600" b="1">
                <a:solidFill>
                  <a:srgbClr val="FFFF00"/>
                </a:solidFill>
                <a:latin typeface="Albertus Extra Bold" pitchFamily="34" charset="0"/>
              </a:rPr>
              <a:t>Very high risk</a:t>
            </a:r>
          </a:p>
        </p:txBody>
      </p:sp>
      <p:sp>
        <p:nvSpPr>
          <p:cNvPr id="262178" name="Line 38"/>
          <p:cNvSpPr>
            <a:spLocks noChangeShapeType="1"/>
          </p:cNvSpPr>
          <p:nvPr/>
        </p:nvSpPr>
        <p:spPr bwMode="auto">
          <a:xfrm>
            <a:off x="2757488" y="4960938"/>
            <a:ext cx="0" cy="304800"/>
          </a:xfrm>
          <a:prstGeom prst="line">
            <a:avLst/>
          </a:prstGeom>
          <a:noFill/>
          <a:ln w="38100">
            <a:solidFill>
              <a:srgbClr val="99FF33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2179" name="Line 39"/>
          <p:cNvSpPr>
            <a:spLocks noChangeShapeType="1"/>
          </p:cNvSpPr>
          <p:nvPr/>
        </p:nvSpPr>
        <p:spPr bwMode="auto">
          <a:xfrm>
            <a:off x="2757488" y="1989138"/>
            <a:ext cx="0" cy="533400"/>
          </a:xfrm>
          <a:prstGeom prst="line">
            <a:avLst/>
          </a:prstGeom>
          <a:noFill/>
          <a:ln w="38100">
            <a:solidFill>
              <a:srgbClr val="99FF33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2180" name="Line 40"/>
          <p:cNvSpPr>
            <a:spLocks noChangeShapeType="1"/>
          </p:cNvSpPr>
          <p:nvPr/>
        </p:nvSpPr>
        <p:spPr bwMode="auto">
          <a:xfrm>
            <a:off x="7405688" y="1989138"/>
            <a:ext cx="0" cy="533400"/>
          </a:xfrm>
          <a:prstGeom prst="line">
            <a:avLst/>
          </a:prstGeom>
          <a:noFill/>
          <a:ln w="38100">
            <a:solidFill>
              <a:srgbClr val="99FF33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2181" name="Line 41"/>
          <p:cNvSpPr>
            <a:spLocks noChangeShapeType="1"/>
          </p:cNvSpPr>
          <p:nvPr/>
        </p:nvSpPr>
        <p:spPr bwMode="auto">
          <a:xfrm>
            <a:off x="7481888" y="4884738"/>
            <a:ext cx="0" cy="381000"/>
          </a:xfrm>
          <a:prstGeom prst="line">
            <a:avLst/>
          </a:prstGeom>
          <a:noFill/>
          <a:ln w="38100">
            <a:solidFill>
              <a:srgbClr val="99FF33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2182" name="Line 42"/>
          <p:cNvSpPr>
            <a:spLocks noChangeShapeType="1"/>
          </p:cNvSpPr>
          <p:nvPr/>
        </p:nvSpPr>
        <p:spPr bwMode="auto">
          <a:xfrm>
            <a:off x="852488" y="2522538"/>
            <a:ext cx="0" cy="2133600"/>
          </a:xfrm>
          <a:prstGeom prst="line">
            <a:avLst/>
          </a:prstGeom>
          <a:noFill/>
          <a:ln w="38100">
            <a:solidFill>
              <a:srgbClr val="99FF33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2183" name="Line 43"/>
          <p:cNvSpPr>
            <a:spLocks noChangeShapeType="1"/>
          </p:cNvSpPr>
          <p:nvPr/>
        </p:nvSpPr>
        <p:spPr bwMode="auto">
          <a:xfrm>
            <a:off x="2916238" y="5445125"/>
            <a:ext cx="3960812" cy="0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848653-623E-4DCE-8CC3-1ACC661F0360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918979" name="Rectangle 3"/>
          <p:cNvSpPr>
            <a:spLocks noGrp="1" noChangeArrowheads="1"/>
          </p:cNvSpPr>
          <p:nvPr>
            <p:ph type="title"/>
          </p:nvPr>
        </p:nvSpPr>
        <p:spPr>
          <a:xfrm>
            <a:off x="1331913" y="188913"/>
            <a:ext cx="7019925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zh-TW" sz="3600" smtClean="0">
                <a:solidFill>
                  <a:srgbClr val="FFFF00"/>
                </a:solidFill>
              </a:rPr>
              <a:t>The application portfolio </a:t>
            </a:r>
            <a:r>
              <a:rPr lang="en-US" altLang="zh-TW" sz="3600" smtClean="0">
                <a:solidFill>
                  <a:srgbClr val="FFFF00"/>
                </a:solidFill>
                <a:latin typeface="標楷體"/>
              </a:rPr>
              <a:t>–</a:t>
            </a:r>
            <a:r>
              <a:rPr lang="en-US" altLang="zh-TW" sz="3600" smtClean="0">
                <a:solidFill>
                  <a:srgbClr val="FFFF00"/>
                </a:solidFill>
              </a:rPr>
              <a:t> Management style</a:t>
            </a:r>
          </a:p>
        </p:txBody>
      </p:sp>
      <p:graphicFrame>
        <p:nvGraphicFramePr>
          <p:cNvPr id="1919005" name="Group 29"/>
          <p:cNvGraphicFramePr>
            <a:graphicFrameLocks noGrp="1"/>
          </p:cNvGraphicFramePr>
          <p:nvPr/>
        </p:nvGraphicFramePr>
        <p:xfrm>
          <a:off x="468313" y="1700213"/>
          <a:ext cx="8077200" cy="3977640"/>
        </p:xfrm>
        <a:graphic>
          <a:graphicData uri="http://schemas.openxmlformats.org/drawingml/2006/table">
            <a:tbl>
              <a:tblPr/>
              <a:tblGrid>
                <a:gridCol w="4038600"/>
                <a:gridCol w="40386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STRATEGIC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HIGH POTENTIAL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( TURNAROUND 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Developer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organization goal seeker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risk accommodating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‘ Central Planner ‘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Entrepreneur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personal achiever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risk taking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‘ Free Marketer ’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Controller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long term/quality solution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risk reducing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‘ Monopolist ‘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Caretaker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immediate/efficient solution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risk avoiding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 ‘ Scare Resourcer ‘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CC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FACTORY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lbertus Extra Bold" pitchFamily="34" charset="0"/>
                          <a:ea typeface="標楷體" pitchFamily="65" charset="-120"/>
                        </a:rPr>
                        <a:t>SUPPORT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CC"/>
                    </a:solidFill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lbertus Extra Bold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</TotalTime>
  <Words>479</Words>
  <Application>Microsoft Office PowerPoint</Application>
  <PresentationFormat>如螢幕大小 (4:3)</PresentationFormat>
  <Paragraphs>214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教學目標</vt:lpstr>
      <vt:lpstr>投影片 1</vt:lpstr>
      <vt:lpstr>The business / systems portfolio matrix</vt:lpstr>
      <vt:lpstr>Mapping the evolution of ISP on the application portfolio model</vt:lpstr>
      <vt:lpstr>    Five-stage ISP model</vt:lpstr>
      <vt:lpstr>Critical issues in managing segments of the portfolio</vt:lpstr>
      <vt:lpstr>The application portfolio – Management style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Your User Name</cp:lastModifiedBy>
  <cp:revision>1</cp:revision>
  <dcterms:created xsi:type="dcterms:W3CDTF">2010-07-17T13:55:40Z</dcterms:created>
  <dcterms:modified xsi:type="dcterms:W3CDTF">2010-07-17T13:56:58Z</dcterms:modified>
</cp:coreProperties>
</file>